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10"/>
  </p:notesMasterIdLst>
  <p:handoutMasterIdLst>
    <p:handoutMasterId r:id="rId11"/>
  </p:handoutMasterIdLst>
  <p:sldIdLst>
    <p:sldId id="318" r:id="rId2"/>
    <p:sldId id="355" r:id="rId3"/>
    <p:sldId id="354" r:id="rId4"/>
    <p:sldId id="357" r:id="rId5"/>
    <p:sldId id="313" r:id="rId6"/>
    <p:sldId id="358" r:id="rId7"/>
    <p:sldId id="359" r:id="rId8"/>
    <p:sldId id="334" r:id="rId9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6FF"/>
    <a:srgbClr val="FF00FF"/>
    <a:srgbClr val="0000FF"/>
    <a:srgbClr val="006600"/>
    <a:srgbClr val="CC3300"/>
    <a:srgbClr val="FF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7494" autoAdjust="0"/>
    <p:restoredTop sz="94660"/>
  </p:normalViewPr>
  <p:slideViewPr>
    <p:cSldViewPr>
      <p:cViewPr>
        <p:scale>
          <a:sx n="118" d="100"/>
          <a:sy n="118" d="100"/>
        </p:scale>
        <p:origin x="-1434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74F803F-433E-4975-987F-38769B2D375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5390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1F1940D-C8BE-429D-8AA2-F208452DE53A}" type="datetimeFigureOut">
              <a:rPr lang="de-DE"/>
              <a:pPr>
                <a:defRPr/>
              </a:pPr>
              <a:t>17.04.2021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B0E141-5C35-486B-BA0A-AB623414FAF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5036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BBDAB-4688-411C-BA11-1628B87D779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7934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33CB-ED41-45DA-A472-0B19FBAB15A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183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54C66-2ECD-44A8-AE92-7D597376675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6133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3820E-B571-4BDB-969A-6DC98210F52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627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74A26-BA90-4BBA-B0FE-F260CF560F4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73384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88ED-CEFA-4DAF-AFCD-05DEE6C8DDD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2961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0BF5C-6DAC-4BAD-AE6A-4E6966CA16D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070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69652-0D3B-4FF0-8FA3-1BC0BDA5FDC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9400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8C8EA-DE53-4F81-A655-F02B8BD5D6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9723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69FA6-160E-4210-B769-D0AA637F094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5505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E0A38-1719-4892-88E3-1D191459A35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881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en-US" altLang="de-DE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C24CE2B-846F-4645-A80F-C8D9A272D20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0" r:id="rId2"/>
    <p:sldLayoutId id="2147483909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10" r:id="rId9"/>
    <p:sldLayoutId id="2147483906" r:id="rId10"/>
    <p:sldLayoutId id="21474839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800475"/>
            <a:ext cx="223202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223963" y="1058863"/>
            <a:ext cx="74517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3600" b="1">
                <a:latin typeface="Arial Rounded MT Bold" pitchFamily="34" charset="0"/>
              </a:rPr>
              <a:t>Johann-Jakob-Herkomer-Schule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3600" b="1">
                <a:latin typeface="Arial Rounded MT Bold" pitchFamily="34" charset="0"/>
              </a:rPr>
              <a:t>Staatliche Realschule Füssen</a:t>
            </a:r>
          </a:p>
        </p:txBody>
      </p:sp>
      <p:pic>
        <p:nvPicPr>
          <p:cNvPr id="5124" name="Picture 4" descr="7a0031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7091362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48350" y="779463"/>
            <a:ext cx="2036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latin typeface="Verdana" pitchFamily="34" charset="0"/>
            </a:endParaRPr>
          </a:p>
        </p:txBody>
      </p:sp>
      <p:sp>
        <p:nvSpPr>
          <p:cNvPr id="5126" name="Textfeld 6"/>
          <p:cNvSpPr txBox="1">
            <a:spLocks noChangeArrowheads="1"/>
          </p:cNvSpPr>
          <p:nvPr/>
        </p:nvSpPr>
        <p:spPr bwMode="auto">
          <a:xfrm>
            <a:off x="684213" y="5084763"/>
            <a:ext cx="5472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de-AT" altLang="de-DE" sz="4800">
                <a:latin typeface="Arial Rounded MT Bold" pitchFamily="34" charset="0"/>
              </a:rPr>
              <a:t>PZW</a:t>
            </a:r>
            <a:r>
              <a:rPr lang="de-AT" altLang="de-DE"/>
              <a:t> –</a:t>
            </a:r>
          </a:p>
          <a:p>
            <a:pPr algn="ctr"/>
            <a:r>
              <a:rPr lang="de-AT" altLang="de-DE" sz="2400"/>
              <a:t>Partnerzentren des Wintersports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6840538" cy="792162"/>
          </a:xfrm>
        </p:spPr>
        <p:txBody>
          <a:bodyPr/>
          <a:lstStyle/>
          <a:p>
            <a:pPr eaLnBrk="1" hangingPunct="1"/>
            <a:r>
              <a:rPr lang="de-DE" altLang="de-DE" sz="2800" b="1" dirty="0" smtClean="0">
                <a:latin typeface="Arial Rounded MT Bold" pitchFamily="34" charset="0"/>
              </a:rPr>
              <a:t>1. Was ist das PZW Programm?</a:t>
            </a:r>
          </a:p>
        </p:txBody>
      </p:sp>
      <p:sp>
        <p:nvSpPr>
          <p:cNvPr id="2" name="Ellipse 1"/>
          <p:cNvSpPr/>
          <p:nvPr/>
        </p:nvSpPr>
        <p:spPr>
          <a:xfrm>
            <a:off x="4140200" y="1412875"/>
            <a:ext cx="3692525" cy="2592388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700" dirty="0"/>
              <a:t>  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Leistungsorientierte</a:t>
            </a:r>
          </a:p>
          <a:p>
            <a:pPr algn="ctr">
              <a:defRPr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Wintersportler sollen </a:t>
            </a:r>
          </a:p>
          <a:p>
            <a:pPr algn="ctr">
              <a:defRPr/>
            </a:pPr>
            <a:r>
              <a:rPr lang="de-DE" sz="15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Schule und Sport </a:t>
            </a:r>
            <a:r>
              <a:rPr lang="de-DE" sz="15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vereinbaren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können, 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deshalb werden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 von 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unserer Schule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 einer Reihe 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von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Maßnahmen 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unterstützt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7" name="Ellipse 6"/>
          <p:cNvSpPr/>
          <p:nvPr/>
        </p:nvSpPr>
        <p:spPr>
          <a:xfrm>
            <a:off x="755650" y="1125538"/>
            <a:ext cx="3168650" cy="1925637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PZW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steht für </a:t>
            </a:r>
            <a:r>
              <a:rPr lang="de-DE" sz="15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artner</a:t>
            </a:r>
            <a:r>
              <a:rPr lang="de-DE" sz="15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entren des </a:t>
            </a:r>
            <a:r>
              <a:rPr lang="de-DE" sz="15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intersports. </a:t>
            </a:r>
            <a:endParaRPr lang="de-AT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35013" y="3500438"/>
            <a:ext cx="3168650" cy="1925637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Aktuell haben wir 23 PZW-Kids aus fast allen klassischen Wintersportarten</a:t>
            </a:r>
            <a:r>
              <a:rPr lang="de-DE" sz="1500" dirty="0"/>
              <a:t>. </a:t>
            </a:r>
            <a:endParaRPr lang="de-AT" sz="1500" dirty="0">
              <a:latin typeface="Arial Rounded MT Bold" panose="020F0704030504030204" pitchFamily="34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4376738" y="4292600"/>
            <a:ext cx="3455987" cy="20167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Auch 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Internats-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schülerInnen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die in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Hohenschwangau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Internat wohnen, besuchen als PZW-Kids unsere Schule.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900113" y="609600"/>
            <a:ext cx="7040562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2800" dirty="0" smtClean="0">
                <a:solidFill>
                  <a:schemeClr val="tx2"/>
                </a:solidFill>
                <a:latin typeface="Arial Rounded MT Bold" pitchFamily="34" charset="0"/>
              </a:rPr>
              <a:t>2. </a:t>
            </a:r>
            <a:r>
              <a:rPr lang="de-DE" altLang="de-DE" sz="2800" b="1" dirty="0" smtClean="0">
                <a:solidFill>
                  <a:schemeClr val="tx2"/>
                </a:solidFill>
                <a:latin typeface="Arial Rounded MT Bold" pitchFamily="34" charset="0"/>
              </a:rPr>
              <a:t>Projektkoordinatoren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endParaRPr lang="de-DE" altLang="de-DE" sz="1000" b="1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de-DE" altLang="de-DE" sz="1700" b="1" dirty="0" smtClean="0">
                <a:solidFill>
                  <a:schemeClr val="tx2"/>
                </a:solidFill>
                <a:latin typeface="Arial Rounded MT Bold" pitchFamily="34" charset="0"/>
              </a:rPr>
              <a:t>Ansprechpartner für Fragen, Anliegen und Probleme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de-DE" altLang="de-DE" sz="1700" b="1" dirty="0" smtClean="0">
                <a:solidFill>
                  <a:schemeClr val="tx2"/>
                </a:solidFill>
                <a:latin typeface="Arial Rounded MT Bold" pitchFamily="34" charset="0"/>
              </a:rPr>
              <a:t>Organisation der Zusammenarbeit aller Beteiligten</a:t>
            </a: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2411413" y="4087813"/>
            <a:ext cx="6191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>
                <a:latin typeface="Arial Rounded MT Bold" pitchFamily="34" charset="0"/>
              </a:rPr>
              <a:t>                </a:t>
            </a:r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152400" y="471488"/>
            <a:ext cx="11080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de-DE" altLang="de-DE" sz="1200">
                <a:latin typeface="Calibri" pitchFamily="34" charset="0"/>
              </a:rPr>
              <a:t>	</a:t>
            </a:r>
            <a:endParaRPr lang="de-AT" altLang="de-DE"/>
          </a:p>
        </p:txBody>
      </p:sp>
      <p:sp>
        <p:nvSpPr>
          <p:cNvPr id="7173" name="Rectangle 1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de-AT" altLang="de-DE"/>
              <a:t/>
            </a:r>
            <a:br>
              <a:rPr lang="de-AT" altLang="de-DE"/>
            </a:br>
            <a:endParaRPr lang="de-AT" altLang="de-DE"/>
          </a:p>
          <a:p>
            <a:endParaRPr lang="de-AT" altLang="de-DE"/>
          </a:p>
        </p:txBody>
      </p:sp>
      <p:sp>
        <p:nvSpPr>
          <p:cNvPr id="7174" name="Textfeld 13"/>
          <p:cNvSpPr txBox="1">
            <a:spLocks noChangeArrowheads="1"/>
          </p:cNvSpPr>
          <p:nvPr/>
        </p:nvSpPr>
        <p:spPr bwMode="auto">
          <a:xfrm>
            <a:off x="700088" y="1892300"/>
            <a:ext cx="790257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de-DE" altLang="de-DE" b="1" dirty="0">
                <a:latin typeface="Arial Rounded MT Bold" pitchFamily="34" charset="0"/>
              </a:rPr>
              <a:t>                                  	          </a:t>
            </a:r>
            <a:r>
              <a:rPr lang="de-DE" altLang="de-DE" sz="2000" b="1" dirty="0">
                <a:latin typeface="Arial Rounded MT Bold" pitchFamily="34" charset="0"/>
              </a:rPr>
              <a:t> Sportler</a:t>
            </a:r>
            <a:endParaRPr lang="de-AT" altLang="de-DE" sz="2000" b="1" dirty="0">
              <a:latin typeface="Arial Rounded MT Bold" pitchFamily="34" charset="0"/>
            </a:endParaRPr>
          </a:p>
          <a:p>
            <a:r>
              <a:rPr lang="de-DE" altLang="de-DE" b="1" dirty="0">
                <a:latin typeface="Arial Rounded MT Bold" pitchFamily="34" charset="0"/>
              </a:rPr>
              <a:t>  </a:t>
            </a:r>
          </a:p>
          <a:p>
            <a:endParaRPr lang="de-AT" altLang="de-DE" b="1" dirty="0">
              <a:latin typeface="Arial Rounded MT Bold" pitchFamily="34" charset="0"/>
            </a:endParaRPr>
          </a:p>
          <a:p>
            <a:r>
              <a:rPr lang="de-DE" altLang="de-DE" b="1" dirty="0">
                <a:latin typeface="Arial Rounded MT Bold" pitchFamily="34" charset="0"/>
              </a:rPr>
              <a:t> </a:t>
            </a:r>
            <a:endParaRPr lang="de-AT" altLang="de-DE" b="1" dirty="0">
              <a:latin typeface="Arial Rounded MT Bold" pitchFamily="34" charset="0"/>
            </a:endParaRPr>
          </a:p>
          <a:p>
            <a:r>
              <a:rPr lang="de-AT" altLang="de-DE" b="1" dirty="0">
                <a:latin typeface="Arial Rounded MT Bold" pitchFamily="34" charset="0"/>
              </a:rPr>
              <a:t/>
            </a:r>
            <a:br>
              <a:rPr lang="de-AT" altLang="de-DE" b="1" dirty="0">
                <a:latin typeface="Arial Rounded MT Bold" pitchFamily="34" charset="0"/>
              </a:rPr>
            </a:br>
            <a:r>
              <a:rPr lang="de-DE" altLang="de-DE" b="1" dirty="0">
                <a:latin typeface="Arial Rounded MT Bold" pitchFamily="34" charset="0"/>
              </a:rPr>
              <a:t>	</a:t>
            </a:r>
            <a:r>
              <a:rPr lang="de-DE" altLang="de-DE" sz="2000" b="1" dirty="0">
                <a:latin typeface="Arial Rounded MT Bold" pitchFamily="34" charset="0"/>
              </a:rPr>
              <a:t>Eltern	               </a:t>
            </a:r>
            <a:r>
              <a:rPr lang="de-DE" altLang="de-DE" sz="2000" b="1" dirty="0" err="1">
                <a:latin typeface="Arial Rounded MT Bold" pitchFamily="34" charset="0"/>
              </a:rPr>
              <a:t>Koordinatorenteam</a:t>
            </a:r>
            <a:r>
              <a:rPr lang="de-DE" altLang="de-DE" sz="2000" b="1" dirty="0">
                <a:latin typeface="Arial Rounded MT Bold" pitchFamily="34" charset="0"/>
              </a:rPr>
              <a:t>                    Verein</a:t>
            </a:r>
          </a:p>
          <a:p>
            <a:r>
              <a:rPr lang="de-DE" altLang="de-DE" sz="2000" b="1" dirty="0">
                <a:latin typeface="Arial Rounded MT Bold" pitchFamily="34" charset="0"/>
              </a:rPr>
              <a:t>                                        Frau Kutter/ Frau Winkler          </a:t>
            </a:r>
          </a:p>
          <a:p>
            <a:endParaRPr lang="de-DE" altLang="de-DE" b="1" dirty="0">
              <a:latin typeface="Arial Rounded MT Bold" pitchFamily="34" charset="0"/>
            </a:endParaRPr>
          </a:p>
          <a:p>
            <a:r>
              <a:rPr lang="de-DE" altLang="de-DE" b="1" dirty="0">
                <a:latin typeface="Arial Rounded MT Bold" pitchFamily="34" charset="0"/>
              </a:rPr>
              <a:t>	                                     </a:t>
            </a:r>
          </a:p>
          <a:p>
            <a:endParaRPr lang="de-AT" altLang="de-DE" b="1" dirty="0">
              <a:latin typeface="Arial Rounded MT Bold" pitchFamily="34" charset="0"/>
            </a:endParaRPr>
          </a:p>
          <a:p>
            <a:r>
              <a:rPr lang="de-DE" altLang="de-DE" b="1" dirty="0">
                <a:latin typeface="Arial Rounded MT Bold" pitchFamily="34" charset="0"/>
              </a:rPr>
              <a:t> </a:t>
            </a:r>
            <a:endParaRPr lang="de-AT" altLang="de-DE" b="1" dirty="0">
              <a:latin typeface="Arial Rounded MT Bold" pitchFamily="34" charset="0"/>
            </a:endParaRPr>
          </a:p>
          <a:p>
            <a:r>
              <a:rPr lang="de-AT" altLang="de-DE" b="1" dirty="0">
                <a:latin typeface="Arial Rounded MT Bold" pitchFamily="34" charset="0"/>
              </a:rPr>
              <a:t>                                                            </a:t>
            </a:r>
            <a:r>
              <a:rPr lang="de-AT" altLang="de-DE" sz="2000" b="1" dirty="0">
                <a:latin typeface="Arial Rounded MT Bold" pitchFamily="34" charset="0"/>
              </a:rPr>
              <a:t>Schule</a:t>
            </a:r>
          </a:p>
          <a:p>
            <a:endParaRPr lang="de-AT" altLang="de-DE" dirty="0"/>
          </a:p>
          <a:p>
            <a:endParaRPr lang="de-AT" altLang="de-DE" dirty="0"/>
          </a:p>
          <a:p>
            <a:endParaRPr lang="de-AT" altLang="de-DE" dirty="0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4629150" y="2276475"/>
            <a:ext cx="0" cy="936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4613275" y="4078288"/>
            <a:ext cx="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6116638" y="3500438"/>
            <a:ext cx="95885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2640013" y="3508375"/>
            <a:ext cx="83978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V="1">
            <a:off x="2124075" y="2276475"/>
            <a:ext cx="1871663" cy="1081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1" name="Gerade Verbindung 10240"/>
          <p:cNvCxnSpPr/>
          <p:nvPr/>
        </p:nvCxnSpPr>
        <p:spPr>
          <a:xfrm>
            <a:off x="5148263" y="2276475"/>
            <a:ext cx="2376487" cy="1081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8" name="Gerade Verbindung 10247"/>
          <p:cNvCxnSpPr/>
          <p:nvPr/>
        </p:nvCxnSpPr>
        <p:spPr>
          <a:xfrm>
            <a:off x="2124075" y="3679825"/>
            <a:ext cx="2046288" cy="1560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0" name="Gerade Verbindung 10249"/>
          <p:cNvCxnSpPr/>
          <p:nvPr/>
        </p:nvCxnSpPr>
        <p:spPr>
          <a:xfrm flipV="1">
            <a:off x="5335588" y="3638550"/>
            <a:ext cx="2189162" cy="142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3" name="Grafik 102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884238"/>
            <a:ext cx="1054100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3" descr="C:\Users\Mario\AppData\Local\Microsoft\Windows\INetCache\IE\J0YJ87JT\EV_Fuesse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3746500"/>
            <a:ext cx="603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24" descr="C:\Users\Mario\AppData\Local\Microsoft\Windows\INetCache\IE\1EY2KZ3H\Logo_DSV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4606925"/>
            <a:ext cx="13668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Bild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5516563"/>
            <a:ext cx="9525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25" descr="C:\Users\Mario\AppData\Local\Microsoft\Windows\INetCache\IE\TLTCWIUE\family-557122_64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744788"/>
            <a:ext cx="116998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chtungspfeil 1"/>
          <p:cNvSpPr/>
          <p:nvPr/>
        </p:nvSpPr>
        <p:spPr>
          <a:xfrm>
            <a:off x="683887" y="1556792"/>
            <a:ext cx="4320161" cy="1008112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defRPr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Jede Sportart hat ihre eigenen Kriterien zur Aufnahme in das Programm.</a:t>
            </a:r>
          </a:p>
          <a:p>
            <a:pPr>
              <a:spcBef>
                <a:spcPts val="0"/>
              </a:spcBef>
              <a:defRPr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(Genauere Informationen dazu finden Sie unter 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https://www.pzw-bayern.de</a:t>
            </a: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pic>
        <p:nvPicPr>
          <p:cNvPr id="8197" name="Picture 5" descr="C:\Users\Mario\AppData\Local\Microsoft\Windows\INetCache\IE\J0YJ87JT\information-1028789_64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847725"/>
            <a:ext cx="159543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977900" y="692150"/>
            <a:ext cx="7416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sz="2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3. Wie wird man PZW-Kid?</a:t>
            </a:r>
          </a:p>
        </p:txBody>
      </p:sp>
      <p:sp>
        <p:nvSpPr>
          <p:cNvPr id="4" name="Richtungspfeil 3"/>
          <p:cNvSpPr/>
          <p:nvPr/>
        </p:nvSpPr>
        <p:spPr>
          <a:xfrm>
            <a:off x="709580" y="2996952"/>
            <a:ext cx="5014548" cy="1368152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Aufnahme in die 5. Jahrgangsstufe setzt einen bestandenen </a:t>
            </a:r>
            <a:r>
              <a:rPr lang="de-DE" sz="1400" b="1" dirty="0">
                <a:solidFill>
                  <a:srgbClr val="FF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Sporteignungstest in der 4. Klasse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voraus; dieser wird immer im April / Mai 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zusam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 dem Gymnasium 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Hohen-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schwangau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durchgeführt. </a:t>
            </a:r>
          </a:p>
        </p:txBody>
      </p:sp>
      <p:sp>
        <p:nvSpPr>
          <p:cNvPr id="5" name="Richtungspfeil 4"/>
          <p:cNvSpPr/>
          <p:nvPr/>
        </p:nvSpPr>
        <p:spPr>
          <a:xfrm>
            <a:off x="726098" y="4869160"/>
            <a:ext cx="5718110" cy="1152128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 der 8. bzw. 9. Klasse besteht dann für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AthletenInnen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 Landes- oder 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Bundeskaderstatus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Möglichkeit, an die Eliteschulen des Sports nach Oberstdorf bzw. Berchtesgaden 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 wechseln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" name="Rechteck 5"/>
          <p:cNvSpPr/>
          <p:nvPr/>
        </p:nvSpPr>
        <p:spPr>
          <a:xfrm>
            <a:off x="5796136" y="2816931"/>
            <a:ext cx="2880320" cy="16921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de-DE" sz="1400" b="1" dirty="0">
                <a:solidFill>
                  <a:srgbClr val="FF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Termin für das Frühjahr 2021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wird über die </a:t>
            </a:r>
            <a:r>
              <a:rPr lang="de-D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Grundschulen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auf unserer Homepage bekannt gegeben, sobald Genaueres zu den Schulöffnungen bekannt wird.</a:t>
            </a:r>
          </a:p>
        </p:txBody>
      </p:sp>
      <p:sp>
        <p:nvSpPr>
          <p:cNvPr id="7" name="Eingekerbter Pfeil nach rechts 6"/>
          <p:cNvSpPr/>
          <p:nvPr/>
        </p:nvSpPr>
        <p:spPr>
          <a:xfrm rot="5400000">
            <a:off x="7212013" y="2508250"/>
            <a:ext cx="265112" cy="217488"/>
          </a:xfrm>
          <a:prstGeom prst="notchedRight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836613"/>
            <a:ext cx="7129462" cy="863600"/>
          </a:xfrm>
        </p:spPr>
        <p:txBody>
          <a:bodyPr/>
          <a:lstStyle/>
          <a:p>
            <a:pPr eaLnBrk="1" hangingPunct="1"/>
            <a:r>
              <a:rPr lang="de-DE" altLang="de-DE" sz="3200" b="1" dirty="0" smtClean="0">
                <a:latin typeface="Arial Rounded MT Bold" pitchFamily="34" charset="0"/>
              </a:rPr>
              <a:t/>
            </a:r>
            <a:br>
              <a:rPr lang="de-DE" altLang="de-DE" sz="3200" b="1" dirty="0" smtClean="0">
                <a:latin typeface="Arial Rounded MT Bold" pitchFamily="34" charset="0"/>
              </a:rPr>
            </a:br>
            <a:r>
              <a:rPr lang="de-DE" altLang="de-DE" sz="3200" b="1" dirty="0" smtClean="0">
                <a:latin typeface="Arial Rounded MT Bold" pitchFamily="34" charset="0"/>
              </a:rPr>
              <a:t/>
            </a:r>
            <a:br>
              <a:rPr lang="de-DE" altLang="de-DE" sz="3200" b="1" dirty="0" smtClean="0">
                <a:latin typeface="Arial Rounded MT Bold" pitchFamily="34" charset="0"/>
              </a:rPr>
            </a:br>
            <a:r>
              <a:rPr lang="de-DE" altLang="de-DE" sz="3200" b="1" dirty="0" smtClean="0">
                <a:latin typeface="Arial Rounded MT Bold" pitchFamily="34" charset="0"/>
              </a:rPr>
              <a:t/>
            </a:r>
            <a:br>
              <a:rPr lang="de-DE" altLang="de-DE" sz="3200" b="1" dirty="0" smtClean="0">
                <a:latin typeface="Arial Rounded MT Bold" pitchFamily="34" charset="0"/>
              </a:rPr>
            </a:br>
            <a:r>
              <a:rPr lang="de-DE" altLang="de-DE" sz="2800" b="1" dirty="0" smtClean="0">
                <a:latin typeface="Arial Rounded MT Bold" pitchFamily="34" charset="0"/>
              </a:rPr>
              <a:t>4.Wie können </a:t>
            </a:r>
            <a:r>
              <a:rPr lang="de-DE" altLang="de-DE" sz="2800" b="1" dirty="0" err="1" smtClean="0">
                <a:latin typeface="Arial Rounded MT Bold" pitchFamily="34" charset="0"/>
              </a:rPr>
              <a:t>SportlerInnen</a:t>
            </a:r>
            <a:r>
              <a:rPr lang="de-DE" altLang="de-DE" sz="2800" b="1" dirty="0" smtClean="0">
                <a:latin typeface="Arial Rounded MT Bold" pitchFamily="34" charset="0"/>
              </a:rPr>
              <a:t> vom </a:t>
            </a:r>
            <a:br>
              <a:rPr lang="de-DE" altLang="de-DE" sz="2800" b="1" dirty="0" smtClean="0">
                <a:latin typeface="Arial Rounded MT Bold" pitchFamily="34" charset="0"/>
              </a:rPr>
            </a:br>
            <a:r>
              <a:rPr lang="de-DE" altLang="de-DE" sz="2800" dirty="0" smtClean="0">
                <a:latin typeface="Arial Rounded MT Bold" pitchFamily="34" charset="0"/>
              </a:rPr>
              <a:t>    </a:t>
            </a:r>
            <a:r>
              <a:rPr lang="de-DE" altLang="de-DE" sz="2800" b="1" dirty="0" smtClean="0">
                <a:latin typeface="Arial Rounded MT Bold" pitchFamily="34" charset="0"/>
              </a:rPr>
              <a:t>Programm profitieren?</a:t>
            </a:r>
            <a:endParaRPr lang="de-DE" altLang="de-DE" sz="2800" b="1" dirty="0" smtClean="0">
              <a:solidFill>
                <a:schemeClr val="hlink"/>
              </a:solidFill>
              <a:latin typeface="Arial Rounded MT Bold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87450" y="1628775"/>
            <a:ext cx="6840538" cy="54168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de-DE" sz="1600" dirty="0"/>
              <a:t>Wir bieten unseren jungen </a:t>
            </a:r>
            <a:r>
              <a:rPr lang="de-DE" sz="1600" dirty="0" err="1"/>
              <a:t>LeistungssportlerInnen</a:t>
            </a:r>
            <a:r>
              <a:rPr lang="de-DE" sz="1600" dirty="0"/>
              <a:t> zahlreiche Hilfestellungen an, um sowohl schulisch als auch sportlich erfolgreich zu sein: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400" b="1" dirty="0"/>
              <a:t>2 </a:t>
            </a:r>
            <a:r>
              <a:rPr lang="de-DE" sz="1400" b="1" dirty="0" err="1"/>
              <a:t>Projektkoodinatorinnen</a:t>
            </a:r>
            <a:r>
              <a:rPr lang="de-DE" sz="1400" b="1" dirty="0"/>
              <a:t> </a:t>
            </a:r>
            <a:r>
              <a:rPr lang="de-DE" sz="1400" dirty="0"/>
              <a:t>als Ansprechpartner</a:t>
            </a:r>
            <a:r>
              <a:rPr lang="de-DE" sz="1400" b="1" dirty="0"/>
              <a:t>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400" b="1" dirty="0"/>
              <a:t>Freistellung</a:t>
            </a:r>
            <a:r>
              <a:rPr lang="de-DE" sz="1400" dirty="0"/>
              <a:t> für Wettkämpfe und Trainingseinheiten auch unter der Schulwoche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400" dirty="0"/>
              <a:t>Möglichkeit des </a:t>
            </a:r>
            <a:r>
              <a:rPr lang="de-DE" sz="1400" b="1" dirty="0"/>
              <a:t>Nachführunterrichts</a:t>
            </a:r>
            <a:r>
              <a:rPr lang="de-DE" sz="1400" dirty="0"/>
              <a:t> in den Hauptfächern durch Fachlehrkräfte, wenn durch sportbedingte Abwesenheit wichtiger Stoff verpasst wurde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400" b="1" dirty="0"/>
              <a:t>Rücksichtnahme bezüglich Hausaufgaben und Leistungserhebungen </a:t>
            </a:r>
            <a:r>
              <a:rPr lang="de-DE" sz="1400" dirty="0"/>
              <a:t>nach langen Trainings- oder Wettkampfwochenenden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400" b="1" dirty="0"/>
              <a:t>Austausch zwischen Schule und Verein</a:t>
            </a:r>
            <a:r>
              <a:rPr lang="de-DE" sz="1400" dirty="0"/>
              <a:t> für eine bestmögliche Entwicklung der PZW-Kids</a:t>
            </a:r>
          </a:p>
          <a:p>
            <a:pPr>
              <a:defRPr/>
            </a:pPr>
            <a:endParaRPr lang="de-DE" dirty="0"/>
          </a:p>
          <a:p>
            <a:pPr marL="285750" indent="-285750">
              <a:buFontTx/>
              <a:buChar char="-"/>
              <a:defRPr/>
            </a:pPr>
            <a:endParaRPr lang="de-DE" dirty="0"/>
          </a:p>
          <a:p>
            <a:pPr marL="285750" indent="-285750">
              <a:buFontTx/>
              <a:buChar char="-"/>
              <a:defRPr/>
            </a:pPr>
            <a:endParaRPr lang="de-DE" b="1" dirty="0"/>
          </a:p>
          <a:p>
            <a:pPr>
              <a:defRPr/>
            </a:pPr>
            <a:r>
              <a:rPr lang="de-DE" dirty="0"/>
              <a:t>    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29" y="764704"/>
            <a:ext cx="8018462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691680" y="3140968"/>
            <a:ext cx="19442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Frau Kutter</a:t>
            </a:r>
          </a:p>
          <a:p>
            <a:pPr algn="ctr"/>
            <a:r>
              <a:rPr lang="de-DE" sz="13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Frau Winkler</a:t>
            </a:r>
            <a:endParaRPr lang="de-DE" sz="13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96938"/>
            <a:ext cx="8207375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Bildergebnis für Vielen Dank"/>
          <p:cNvSpPr>
            <a:spLocks noChangeAspect="1" noChangeArrowheads="1"/>
          </p:cNvSpPr>
          <p:nvPr/>
        </p:nvSpPr>
        <p:spPr bwMode="auto">
          <a:xfrm>
            <a:off x="-39688" y="-136525"/>
            <a:ext cx="30480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latin typeface="Verdana" pitchFamily="34" charset="0"/>
            </a:endParaRPr>
          </a:p>
        </p:txBody>
      </p:sp>
      <p:graphicFrame>
        <p:nvGraphicFramePr>
          <p:cNvPr id="12291" name="Objekt 7"/>
          <p:cNvGraphicFramePr>
            <a:graphicFrameLocks noChangeAspect="1"/>
          </p:cNvGraphicFramePr>
          <p:nvPr/>
        </p:nvGraphicFramePr>
        <p:xfrm>
          <a:off x="1116013" y="1052513"/>
          <a:ext cx="6875462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CorelDRAW" r:id="rId3" imgW="4266615" imgH="2994816" progId="CorelDRAW.Graphic.14">
                  <p:embed/>
                </p:oleObj>
              </mc:Choice>
              <mc:Fallback>
                <p:oleObj name="CorelDRAW" r:id="rId3" imgW="4266615" imgH="2994816" progId="CorelDRAW.Graphic.14">
                  <p:embed/>
                  <p:pic>
                    <p:nvPicPr>
                      <p:cNvPr id="0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052513"/>
                        <a:ext cx="6875462" cy="482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5A893410D440242B8E366C3A52E928A" ma:contentTypeVersion="31" ma:contentTypeDescription="Ein neues Dokument erstellen." ma:contentTypeScope="" ma:versionID="a73e10f45033d686aba39bd58505dd40">
  <xsd:schema xmlns:xsd="http://www.w3.org/2001/XMLSchema" xmlns:xs="http://www.w3.org/2001/XMLSchema" xmlns:p="http://schemas.microsoft.com/office/2006/metadata/properties" xmlns:ns2="84f02e21-9f2f-470f-a9f5-4b7d75fd7ee5" xmlns:ns3="537c9ddc-6c34-4f8c-9924-865bf05ad966" targetNamespace="http://schemas.microsoft.com/office/2006/metadata/properties" ma:root="true" ma:fieldsID="c9dcd8c359bbcd18e0810994edc689e1" ns2:_="" ns3:_="">
    <xsd:import namespace="84f02e21-9f2f-470f-a9f5-4b7d75fd7ee5"/>
    <xsd:import namespace="537c9ddc-6c34-4f8c-9924-865bf05ad9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f02e21-9f2f-470f-a9f5-4b7d75fd7e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NotebookType" ma:index="16" nillable="true" ma:displayName="Notebook Type" ma:internalName="NotebookType">
      <xsd:simpleType>
        <xsd:restriction base="dms:Text"/>
      </xsd:simpleType>
    </xsd:element>
    <xsd:element name="FolderType" ma:index="17" nillable="true" ma:displayName="Folder Type" ma:internalName="FolderType">
      <xsd:simpleType>
        <xsd:restriction base="dms:Text"/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msChannelId" ma:index="20" nillable="true" ma:displayName="Teams Channel Id" ma:internalName="TeamsChannelId">
      <xsd:simpleType>
        <xsd:restriction base="dms:Text"/>
      </xsd:simpleType>
    </xsd:element>
    <xsd:element name="Owner" ma:index="21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2" nillable="true" ma:displayName="Math Settings" ma:internalName="Math_Settings">
      <xsd:simpleType>
        <xsd:restriction base="dms:Text"/>
      </xsd:simpleType>
    </xsd:element>
    <xsd:element name="DefaultSectionNames" ma:index="2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4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9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4" nillable="true" ma:displayName="Is Collaboration Space Locked" ma:internalName="Is_Collaboration_Space_Locked">
      <xsd:simpleType>
        <xsd:restriction base="dms:Boolean"/>
      </xsd:simpleType>
    </xsd:element>
    <xsd:element name="IsNotebookLocked" ma:index="35" nillable="true" ma:displayName="Is Notebook Locked" ma:internalName="IsNotebookLocked">
      <xsd:simpleType>
        <xsd:restriction base="dms:Boolean"/>
      </xsd:simpleType>
    </xsd:element>
    <xsd:element name="Teams_Channel_Section_Location" ma:index="36" nillable="true" ma:displayName="Teams Channel Section Location" ma:internalName="Teams_Channel_Section_Location">
      <xsd:simpleType>
        <xsd:restriction base="dms:Text"/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c9ddc-6c34-4f8c-9924-865bf05ad96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84f02e21-9f2f-470f-a9f5-4b7d75fd7ee5" xsi:nil="true"/>
    <FolderType xmlns="84f02e21-9f2f-470f-a9f5-4b7d75fd7ee5" xsi:nil="true"/>
    <Teachers xmlns="84f02e21-9f2f-470f-a9f5-4b7d75fd7ee5">
      <UserInfo>
        <DisplayName/>
        <AccountId xsi:nil="true"/>
        <AccountType/>
      </UserInfo>
    </Teachers>
    <LMS_Mappings xmlns="84f02e21-9f2f-470f-a9f5-4b7d75fd7ee5" xsi:nil="true"/>
    <Teams_Channel_Section_Location xmlns="84f02e21-9f2f-470f-a9f5-4b7d75fd7ee5" xsi:nil="true"/>
    <Owner xmlns="84f02e21-9f2f-470f-a9f5-4b7d75fd7ee5">
      <UserInfo>
        <DisplayName/>
        <AccountId xsi:nil="true"/>
        <AccountType/>
      </UserInfo>
    </Owner>
    <DefaultSectionNames xmlns="84f02e21-9f2f-470f-a9f5-4b7d75fd7ee5" xsi:nil="true"/>
    <Is_Collaboration_Space_Locked xmlns="84f02e21-9f2f-470f-a9f5-4b7d75fd7ee5" xsi:nil="true"/>
    <Templates xmlns="84f02e21-9f2f-470f-a9f5-4b7d75fd7ee5" xsi:nil="true"/>
    <CultureName xmlns="84f02e21-9f2f-470f-a9f5-4b7d75fd7ee5" xsi:nil="true"/>
    <Distribution_Groups xmlns="84f02e21-9f2f-470f-a9f5-4b7d75fd7ee5" xsi:nil="true"/>
    <Invited_Teachers xmlns="84f02e21-9f2f-470f-a9f5-4b7d75fd7ee5" xsi:nil="true"/>
    <Invited_Students xmlns="84f02e21-9f2f-470f-a9f5-4b7d75fd7ee5" xsi:nil="true"/>
    <IsNotebookLocked xmlns="84f02e21-9f2f-470f-a9f5-4b7d75fd7ee5" xsi:nil="true"/>
    <Math_Settings xmlns="84f02e21-9f2f-470f-a9f5-4b7d75fd7ee5" xsi:nil="true"/>
    <Students xmlns="84f02e21-9f2f-470f-a9f5-4b7d75fd7ee5">
      <UserInfo>
        <DisplayName/>
        <AccountId xsi:nil="true"/>
        <AccountType/>
      </UserInfo>
    </Students>
    <Student_Groups xmlns="84f02e21-9f2f-470f-a9f5-4b7d75fd7ee5">
      <UserInfo>
        <DisplayName/>
        <AccountId xsi:nil="true"/>
        <AccountType/>
      </UserInfo>
    </Student_Groups>
    <AppVersion xmlns="84f02e21-9f2f-470f-a9f5-4b7d75fd7ee5" xsi:nil="true"/>
    <TeamsChannelId xmlns="84f02e21-9f2f-470f-a9f5-4b7d75fd7ee5" xsi:nil="true"/>
    <Self_Registration_Enabled xmlns="84f02e21-9f2f-470f-a9f5-4b7d75fd7ee5" xsi:nil="true"/>
    <Has_Teacher_Only_SectionGroup xmlns="84f02e21-9f2f-470f-a9f5-4b7d75fd7ee5" xsi:nil="true"/>
  </documentManagement>
</p:properties>
</file>

<file path=customXml/itemProps1.xml><?xml version="1.0" encoding="utf-8"?>
<ds:datastoreItem xmlns:ds="http://schemas.openxmlformats.org/officeDocument/2006/customXml" ds:itemID="{61E6A704-1DEB-4062-81F6-4AB5A390DC23}"/>
</file>

<file path=customXml/itemProps2.xml><?xml version="1.0" encoding="utf-8"?>
<ds:datastoreItem xmlns:ds="http://schemas.openxmlformats.org/officeDocument/2006/customXml" ds:itemID="{5C4A3CA5-257F-4116-B1C9-AFEB4DAF76DD}"/>
</file>

<file path=customXml/itemProps3.xml><?xml version="1.0" encoding="utf-8"?>
<ds:datastoreItem xmlns:ds="http://schemas.openxmlformats.org/officeDocument/2006/customXml" ds:itemID="{051234FE-B691-415D-85A4-DC49DF5569AD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288</Words>
  <Application>Microsoft Office PowerPoint</Application>
  <PresentationFormat>Bildschirmpräsentation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0" baseType="lpstr">
      <vt:lpstr>Hyperion</vt:lpstr>
      <vt:lpstr>CorelDRAW</vt:lpstr>
      <vt:lpstr>PowerPoint-Präsentation</vt:lpstr>
      <vt:lpstr>1. Was ist das PZW Programm?</vt:lpstr>
      <vt:lpstr>PowerPoint-Präsentation</vt:lpstr>
      <vt:lpstr>PowerPoint-Präsentation</vt:lpstr>
      <vt:lpstr>   4.Wie können SportlerInnen vom      Programm profitieren?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Klassenelternversammlung 6b</dc:title>
  <dc:creator>Toni</dc:creator>
  <cp:lastModifiedBy>Doris Kutter</cp:lastModifiedBy>
  <cp:revision>345</cp:revision>
  <cp:lastPrinted>2016-09-15T10:21:40Z</cp:lastPrinted>
  <dcterms:created xsi:type="dcterms:W3CDTF">2014-10-04T15:42:31Z</dcterms:created>
  <dcterms:modified xsi:type="dcterms:W3CDTF">2021-04-17T13:44:14Z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0x01010045A893410D440242B8E366C3A52E928A</vt:lpwstr>
  </property>
</Properties>
</file>