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9"/>
  </p:notesMasterIdLst>
  <p:handoutMasterIdLst>
    <p:handoutMasterId r:id="rId10"/>
  </p:handoutMasterIdLst>
  <p:sldIdLst>
    <p:sldId id="318" r:id="rId2"/>
    <p:sldId id="355" r:id="rId3"/>
    <p:sldId id="354" r:id="rId4"/>
    <p:sldId id="357" r:id="rId5"/>
    <p:sldId id="313" r:id="rId6"/>
    <p:sldId id="358" r:id="rId7"/>
    <p:sldId id="334" r:id="rId8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29B"/>
    <a:srgbClr val="A0C4DC"/>
    <a:srgbClr val="686C33"/>
    <a:srgbClr val="F6F4F5"/>
    <a:srgbClr val="FF00FF"/>
    <a:srgbClr val="C5BAA9"/>
    <a:srgbClr val="E6E6E6"/>
    <a:srgbClr val="A5C249"/>
    <a:srgbClr val="9CC1D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494" autoAdjust="0"/>
    <p:restoredTop sz="94660"/>
  </p:normalViewPr>
  <p:slideViewPr>
    <p:cSldViewPr>
      <p:cViewPr varScale="1">
        <p:scale>
          <a:sx n="107" d="100"/>
          <a:sy n="107" d="100"/>
        </p:scale>
        <p:origin x="4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74F803F-433E-4975-987F-38769B2D375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39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F1940D-C8BE-429D-8AA2-F208452DE53A}" type="datetimeFigureOut">
              <a:rPr lang="de-DE"/>
              <a:pPr>
                <a:defRPr/>
              </a:pPr>
              <a:t>19.03.2023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B0E141-5C35-486B-BA0A-AB623414FAF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5036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BBDAB-4688-411C-BA11-1628B87D779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7934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33CB-ED41-45DA-A472-0B19FBAB15A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183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4C66-2ECD-44A8-AE92-7D597376675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6133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820E-B571-4BDB-969A-6DC98210F52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62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74A26-BA90-4BBA-B0FE-F260CF560F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3384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88ED-CEFA-4DAF-AFCD-05DEE6C8DDD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961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BF5C-6DAC-4BAD-AE6A-4E6966CA16D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070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69652-0D3B-4FF0-8FA3-1BC0BDA5FD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400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C8EA-DE53-4F81-A655-F02B8BD5D6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723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69FA6-160E-4210-B769-D0AA637F094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505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E0A38-1719-4892-88E3-1D191459A35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881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en-US" altLang="de-DE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C24CE2B-846F-4645-A80F-C8D9A272D20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0" r:id="rId2"/>
    <p:sldLayoutId id="2147483909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10" r:id="rId9"/>
    <p:sldLayoutId id="2147483906" r:id="rId10"/>
    <p:sldLayoutId id="21474839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800475"/>
            <a:ext cx="22320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223963" y="1058863"/>
            <a:ext cx="74517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600" b="1">
                <a:latin typeface="Arial Rounded MT Bold" pitchFamily="34" charset="0"/>
              </a:rPr>
              <a:t>Johann-Jakob-Herkomer-Schule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600" b="1">
                <a:latin typeface="Arial Rounded MT Bold" pitchFamily="34" charset="0"/>
              </a:rPr>
              <a:t>Staatliche Realschule Füssen</a:t>
            </a:r>
          </a:p>
        </p:txBody>
      </p:sp>
      <p:pic>
        <p:nvPicPr>
          <p:cNvPr id="5124" name="Picture 4" descr="7a0031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709136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48350" y="779463"/>
            <a:ext cx="2036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Verdana" pitchFamily="34" charset="0"/>
            </a:endParaRPr>
          </a:p>
        </p:txBody>
      </p:sp>
      <p:sp>
        <p:nvSpPr>
          <p:cNvPr id="5126" name="Textfeld 6"/>
          <p:cNvSpPr txBox="1">
            <a:spLocks noChangeArrowheads="1"/>
          </p:cNvSpPr>
          <p:nvPr/>
        </p:nvSpPr>
        <p:spPr bwMode="auto">
          <a:xfrm>
            <a:off x="684213" y="5084763"/>
            <a:ext cx="5472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de-AT" altLang="de-DE" sz="4800">
                <a:latin typeface="Arial Rounded MT Bold" pitchFamily="34" charset="0"/>
              </a:rPr>
              <a:t>PZW</a:t>
            </a:r>
            <a:r>
              <a:rPr lang="de-AT" altLang="de-DE"/>
              <a:t> –</a:t>
            </a:r>
          </a:p>
          <a:p>
            <a:pPr algn="ctr"/>
            <a:r>
              <a:rPr lang="de-AT" altLang="de-DE" sz="2400"/>
              <a:t>Partnerzentren des Wintersports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33376"/>
            <a:ext cx="6840538" cy="792162"/>
          </a:xfrm>
        </p:spPr>
        <p:txBody>
          <a:bodyPr/>
          <a:lstStyle/>
          <a:p>
            <a:pPr eaLnBrk="1" hangingPunct="1"/>
            <a:r>
              <a:rPr lang="de-DE" altLang="de-DE" sz="2800" b="1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1. Was ist das PZW Programm?</a:t>
            </a:r>
          </a:p>
        </p:txBody>
      </p:sp>
      <p:sp>
        <p:nvSpPr>
          <p:cNvPr id="2" name="Ellipse 1"/>
          <p:cNvSpPr/>
          <p:nvPr/>
        </p:nvSpPr>
        <p:spPr>
          <a:xfrm>
            <a:off x="4140200" y="1638451"/>
            <a:ext cx="3692525" cy="2592388"/>
          </a:xfrm>
          <a:prstGeom prst="ellipse">
            <a:avLst/>
          </a:prstGeom>
          <a:solidFill>
            <a:srgbClr val="9CC1D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700" dirty="0"/>
              <a:t>   </a:t>
            </a:r>
            <a:r>
              <a:rPr lang="de-DE" sz="1700" dirty="0">
                <a:solidFill>
                  <a:schemeClr val="bg2">
                    <a:lumMod val="10000"/>
                  </a:schemeClr>
                </a:solidFill>
              </a:rPr>
              <a:t>Leistungsorientierte</a:t>
            </a:r>
          </a:p>
          <a:p>
            <a:pPr>
              <a:defRPr/>
            </a:pPr>
            <a:r>
              <a:rPr lang="de-DE" sz="1700" dirty="0">
                <a:solidFill>
                  <a:schemeClr val="bg2">
                    <a:lumMod val="10000"/>
                  </a:schemeClr>
                </a:solidFill>
              </a:rPr>
              <a:t> Wintersportler sollen </a:t>
            </a:r>
          </a:p>
          <a:p>
            <a:pPr>
              <a:defRPr/>
            </a:pPr>
            <a:r>
              <a:rPr lang="de-DE" sz="17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700" dirty="0">
                <a:solidFill>
                  <a:srgbClr val="FFFF00"/>
                </a:solidFill>
              </a:rPr>
              <a:t>Schule und Sport verein-</a:t>
            </a:r>
          </a:p>
          <a:p>
            <a:pPr>
              <a:defRPr/>
            </a:pPr>
            <a:r>
              <a:rPr lang="de-DE" sz="1700" dirty="0">
                <a:solidFill>
                  <a:srgbClr val="FFFF00"/>
                </a:solidFill>
              </a:rPr>
              <a:t> baren können</a:t>
            </a:r>
            <a:r>
              <a:rPr lang="de-DE" sz="1700" dirty="0">
                <a:solidFill>
                  <a:schemeClr val="bg2">
                    <a:lumMod val="10000"/>
                  </a:schemeClr>
                </a:solidFill>
              </a:rPr>
              <a:t>, deshalb </a:t>
            </a:r>
          </a:p>
          <a:p>
            <a:pPr>
              <a:defRPr/>
            </a:pPr>
            <a:r>
              <a:rPr lang="de-DE" sz="1700" dirty="0">
                <a:solidFill>
                  <a:schemeClr val="bg2">
                    <a:lumMod val="10000"/>
                  </a:schemeClr>
                </a:solidFill>
              </a:rPr>
              <a:t> werden sie von unserer </a:t>
            </a:r>
          </a:p>
          <a:p>
            <a:pPr>
              <a:defRPr/>
            </a:pPr>
            <a:r>
              <a:rPr lang="de-DE" sz="1700" dirty="0">
                <a:solidFill>
                  <a:schemeClr val="bg2">
                    <a:lumMod val="10000"/>
                  </a:schemeClr>
                </a:solidFill>
              </a:rPr>
              <a:t> Schule mit einer Reihe </a:t>
            </a:r>
          </a:p>
          <a:p>
            <a:pPr>
              <a:defRPr/>
            </a:pPr>
            <a:r>
              <a:rPr lang="de-DE" sz="1700" dirty="0">
                <a:solidFill>
                  <a:schemeClr val="bg2">
                    <a:lumMod val="10000"/>
                  </a:schemeClr>
                </a:solidFill>
              </a:rPr>
              <a:t> von Maßnahmen unter-</a:t>
            </a:r>
          </a:p>
          <a:p>
            <a:pPr>
              <a:defRPr/>
            </a:pPr>
            <a:r>
              <a:rPr lang="de-DE" sz="1700" dirty="0">
                <a:solidFill>
                  <a:schemeClr val="bg2">
                    <a:lumMod val="10000"/>
                  </a:schemeClr>
                </a:solidFill>
              </a:rPr>
              <a:t>                 stützt.</a:t>
            </a:r>
          </a:p>
        </p:txBody>
      </p:sp>
      <p:sp>
        <p:nvSpPr>
          <p:cNvPr id="7" name="Ellipse 6"/>
          <p:cNvSpPr/>
          <p:nvPr/>
        </p:nvSpPr>
        <p:spPr>
          <a:xfrm>
            <a:off x="755650" y="1268760"/>
            <a:ext cx="3168650" cy="1925637"/>
          </a:xfrm>
          <a:prstGeom prst="ellipse">
            <a:avLst/>
          </a:prstGeom>
          <a:solidFill>
            <a:srgbClr val="64829B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700" dirty="0">
                <a:solidFill>
                  <a:schemeClr val="bg2">
                    <a:lumMod val="10000"/>
                  </a:schemeClr>
                </a:solidFill>
              </a:rPr>
              <a:t>PZW steht für </a:t>
            </a:r>
            <a:r>
              <a:rPr lang="de-DE" sz="1700" b="1" dirty="0">
                <a:solidFill>
                  <a:srgbClr val="FFFF00"/>
                </a:solidFill>
              </a:rPr>
              <a:t>P</a:t>
            </a:r>
            <a:r>
              <a:rPr lang="de-DE" sz="1700" dirty="0">
                <a:solidFill>
                  <a:schemeClr val="bg2">
                    <a:lumMod val="10000"/>
                  </a:schemeClr>
                </a:solidFill>
              </a:rPr>
              <a:t>artner</a:t>
            </a:r>
            <a:r>
              <a:rPr lang="de-DE" sz="1700" b="1" dirty="0">
                <a:solidFill>
                  <a:srgbClr val="FFFF00"/>
                </a:solidFill>
              </a:rPr>
              <a:t>z</a:t>
            </a:r>
            <a:r>
              <a:rPr lang="de-DE" sz="1700" dirty="0">
                <a:solidFill>
                  <a:schemeClr val="bg2">
                    <a:lumMod val="10000"/>
                  </a:schemeClr>
                </a:solidFill>
              </a:rPr>
              <a:t>entren des </a:t>
            </a:r>
            <a:r>
              <a:rPr lang="de-DE" sz="1700" b="1" dirty="0">
                <a:solidFill>
                  <a:srgbClr val="FFFF00"/>
                </a:solidFill>
              </a:rPr>
              <a:t>W</a:t>
            </a:r>
            <a:r>
              <a:rPr lang="de-DE" sz="1700" dirty="0">
                <a:solidFill>
                  <a:schemeClr val="bg2">
                    <a:lumMod val="10000"/>
                  </a:schemeClr>
                </a:solidFill>
              </a:rPr>
              <a:t>intersports. </a:t>
            </a:r>
            <a:endParaRPr lang="de-AT" sz="17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55650" y="3663603"/>
            <a:ext cx="3168650" cy="192563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5C24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700" dirty="0">
                <a:solidFill>
                  <a:schemeClr val="bg2">
                    <a:lumMod val="10000"/>
                  </a:schemeClr>
                </a:solidFill>
              </a:rPr>
              <a:t>Aktuell haben wir </a:t>
            </a:r>
            <a:r>
              <a:rPr lang="de-DE" sz="1700" dirty="0">
                <a:solidFill>
                  <a:srgbClr val="64829B"/>
                </a:solidFill>
              </a:rPr>
              <a:t>8</a:t>
            </a:r>
            <a:r>
              <a:rPr lang="de-DE" sz="1700" dirty="0">
                <a:solidFill>
                  <a:srgbClr val="FFFF00"/>
                </a:solidFill>
              </a:rPr>
              <a:t> </a:t>
            </a:r>
            <a:r>
              <a:rPr lang="de-DE" sz="1700" dirty="0">
                <a:solidFill>
                  <a:srgbClr val="64829B"/>
                </a:solidFill>
              </a:rPr>
              <a:t>PZW-Kids</a:t>
            </a:r>
            <a:r>
              <a:rPr lang="de-DE" sz="1700" dirty="0">
                <a:solidFill>
                  <a:schemeClr val="bg2">
                    <a:lumMod val="10000"/>
                  </a:schemeClr>
                </a:solidFill>
              </a:rPr>
              <a:t> aus verschiedenen klassischen Wintersportarten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de-AT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258468" y="4626421"/>
            <a:ext cx="3455987" cy="1725613"/>
          </a:xfrm>
          <a:prstGeom prst="ellipse">
            <a:avLst/>
          </a:prstGeom>
          <a:solidFill>
            <a:srgbClr val="C5BAA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700" dirty="0">
                <a:solidFill>
                  <a:schemeClr val="bg2">
                    <a:lumMod val="10000"/>
                  </a:schemeClr>
                </a:solidFill>
              </a:rPr>
              <a:t>Auch </a:t>
            </a:r>
            <a:r>
              <a:rPr lang="de-DE" sz="1700" dirty="0" err="1">
                <a:solidFill>
                  <a:schemeClr val="bg2">
                    <a:lumMod val="10000"/>
                  </a:schemeClr>
                </a:solidFill>
              </a:rPr>
              <a:t>InternatsschülerInnen</a:t>
            </a:r>
            <a:r>
              <a:rPr lang="de-DE" sz="1700" dirty="0">
                <a:solidFill>
                  <a:schemeClr val="bg2">
                    <a:lumMod val="10000"/>
                  </a:schemeClr>
                </a:solidFill>
              </a:rPr>
              <a:t>, die in </a:t>
            </a:r>
            <a:r>
              <a:rPr lang="de-DE" sz="1700" dirty="0" err="1">
                <a:solidFill>
                  <a:schemeClr val="bg2">
                    <a:lumMod val="10000"/>
                  </a:schemeClr>
                </a:solidFill>
              </a:rPr>
              <a:t>Hohenschwangau</a:t>
            </a:r>
            <a:r>
              <a:rPr lang="de-DE" sz="1700" dirty="0">
                <a:solidFill>
                  <a:schemeClr val="bg2">
                    <a:lumMod val="10000"/>
                  </a:schemeClr>
                </a:solidFill>
              </a:rPr>
              <a:t> im Internat wohnen, besuchen als PZW-Kids unsere Schule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900113" y="609600"/>
            <a:ext cx="7040562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8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2. </a:t>
            </a:r>
            <a:r>
              <a:rPr lang="de-DE" altLang="de-DE" sz="2800" b="1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Projektkoordinatoren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de-DE" altLang="de-DE" sz="1000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de-DE" altLang="de-DE" sz="1700" b="1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Ansprechpartner für Fragen, Anliegen und Probleme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de-DE" altLang="de-DE" sz="1700" b="1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Organisation der Zusammenarbeit aller Beteiligten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2411413" y="4087813"/>
            <a:ext cx="6191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>
                <a:latin typeface="Arial Rounded MT Bold" pitchFamily="34" charset="0"/>
              </a:rPr>
              <a:t>                </a:t>
            </a:r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152400" y="471488"/>
            <a:ext cx="11080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de-DE" altLang="de-DE" sz="1200">
                <a:latin typeface="Calibri" pitchFamily="34" charset="0"/>
              </a:rPr>
              <a:t>	</a:t>
            </a:r>
            <a:endParaRPr lang="de-AT" altLang="de-DE"/>
          </a:p>
        </p:txBody>
      </p:sp>
      <p:sp>
        <p:nvSpPr>
          <p:cNvPr id="7173" name="Rectangle 1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br>
              <a:rPr lang="de-AT" altLang="de-DE"/>
            </a:br>
            <a:endParaRPr lang="de-AT" altLang="de-DE"/>
          </a:p>
          <a:p>
            <a:endParaRPr lang="de-AT" altLang="de-DE"/>
          </a:p>
        </p:txBody>
      </p:sp>
      <p:sp>
        <p:nvSpPr>
          <p:cNvPr id="7174" name="Textfeld 13"/>
          <p:cNvSpPr txBox="1">
            <a:spLocks noChangeArrowheads="1"/>
          </p:cNvSpPr>
          <p:nvPr/>
        </p:nvSpPr>
        <p:spPr bwMode="auto">
          <a:xfrm>
            <a:off x="700088" y="1892300"/>
            <a:ext cx="79025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de-DE" altLang="de-DE" b="1" dirty="0">
                <a:latin typeface="Arial Rounded MT Bold" pitchFamily="34" charset="0"/>
              </a:rPr>
              <a:t>                                  	          </a:t>
            </a:r>
            <a:r>
              <a:rPr lang="de-DE" altLang="de-DE" sz="2000" b="1" dirty="0">
                <a:latin typeface="Arial Rounded MT Bold" pitchFamily="34" charset="0"/>
              </a:rPr>
              <a:t> </a:t>
            </a:r>
            <a:r>
              <a:rPr lang="de-DE" altLang="de-DE" sz="2000" b="1" dirty="0">
                <a:solidFill>
                  <a:srgbClr val="64829B"/>
                </a:solidFill>
                <a:latin typeface="Arial Rounded MT Bold" pitchFamily="34" charset="0"/>
              </a:rPr>
              <a:t>Sportler</a:t>
            </a:r>
            <a:endParaRPr lang="de-AT" altLang="de-DE" sz="2000" b="1" dirty="0">
              <a:solidFill>
                <a:srgbClr val="64829B"/>
              </a:solidFill>
              <a:latin typeface="Arial Rounded MT Bold" pitchFamily="34" charset="0"/>
            </a:endParaRPr>
          </a:p>
          <a:p>
            <a:r>
              <a:rPr lang="de-DE" altLang="de-DE" b="1" dirty="0">
                <a:solidFill>
                  <a:srgbClr val="64829B"/>
                </a:solidFill>
                <a:latin typeface="Arial Rounded MT Bold" pitchFamily="34" charset="0"/>
              </a:rPr>
              <a:t>  </a:t>
            </a:r>
          </a:p>
          <a:p>
            <a:endParaRPr lang="de-AT" altLang="de-DE" b="1" dirty="0">
              <a:solidFill>
                <a:srgbClr val="64829B"/>
              </a:solidFill>
              <a:latin typeface="Arial Rounded MT Bold" pitchFamily="34" charset="0"/>
            </a:endParaRPr>
          </a:p>
          <a:p>
            <a:r>
              <a:rPr lang="de-DE" altLang="de-DE" b="1" dirty="0">
                <a:solidFill>
                  <a:srgbClr val="64829B"/>
                </a:solidFill>
                <a:latin typeface="Arial Rounded MT Bold" pitchFamily="34" charset="0"/>
              </a:rPr>
              <a:t> </a:t>
            </a:r>
            <a:endParaRPr lang="de-AT" altLang="de-DE" b="1" dirty="0">
              <a:solidFill>
                <a:srgbClr val="64829B"/>
              </a:solidFill>
              <a:latin typeface="Arial Rounded MT Bold" pitchFamily="34" charset="0"/>
            </a:endParaRPr>
          </a:p>
          <a:p>
            <a:br>
              <a:rPr lang="de-AT" altLang="de-DE" b="1" dirty="0">
                <a:solidFill>
                  <a:srgbClr val="64829B"/>
                </a:solidFill>
                <a:latin typeface="Arial Rounded MT Bold" pitchFamily="34" charset="0"/>
              </a:rPr>
            </a:br>
            <a:r>
              <a:rPr lang="de-DE" altLang="de-DE" b="1" dirty="0">
                <a:solidFill>
                  <a:srgbClr val="64829B"/>
                </a:solidFill>
                <a:latin typeface="Arial Rounded MT Bold" pitchFamily="34" charset="0"/>
              </a:rPr>
              <a:t>	</a:t>
            </a:r>
            <a:r>
              <a:rPr lang="de-DE" altLang="de-DE" sz="2000" b="1" dirty="0">
                <a:solidFill>
                  <a:srgbClr val="64829B"/>
                </a:solidFill>
                <a:latin typeface="Arial Rounded MT Bold" pitchFamily="34" charset="0"/>
              </a:rPr>
              <a:t>Eltern	               </a:t>
            </a:r>
            <a:r>
              <a:rPr lang="de-DE" altLang="de-DE" sz="2000" b="1" dirty="0" err="1">
                <a:solidFill>
                  <a:srgbClr val="64829B"/>
                </a:solidFill>
                <a:latin typeface="Arial Rounded MT Bold" pitchFamily="34" charset="0"/>
              </a:rPr>
              <a:t>Koordinatorenteam</a:t>
            </a:r>
            <a:r>
              <a:rPr lang="de-DE" altLang="de-DE" sz="2000" b="1" dirty="0">
                <a:solidFill>
                  <a:srgbClr val="64829B"/>
                </a:solidFill>
                <a:latin typeface="Arial Rounded MT Bold" pitchFamily="34" charset="0"/>
              </a:rPr>
              <a:t>                    Verein</a:t>
            </a:r>
          </a:p>
          <a:p>
            <a:r>
              <a:rPr lang="de-DE" altLang="de-DE" sz="2000" b="1" dirty="0">
                <a:solidFill>
                  <a:srgbClr val="64829B"/>
                </a:solidFill>
                <a:latin typeface="Arial Rounded MT Bold" pitchFamily="34" charset="0"/>
              </a:rPr>
              <a:t>                                        Frau Kutter/ Frau Winkler          </a:t>
            </a:r>
          </a:p>
          <a:p>
            <a:endParaRPr lang="de-DE" altLang="de-DE" b="1" dirty="0">
              <a:solidFill>
                <a:srgbClr val="64829B"/>
              </a:solidFill>
              <a:latin typeface="Arial Rounded MT Bold" pitchFamily="34" charset="0"/>
            </a:endParaRPr>
          </a:p>
          <a:p>
            <a:r>
              <a:rPr lang="de-DE" altLang="de-DE" b="1" dirty="0">
                <a:solidFill>
                  <a:srgbClr val="64829B"/>
                </a:solidFill>
                <a:latin typeface="Arial Rounded MT Bold" pitchFamily="34" charset="0"/>
              </a:rPr>
              <a:t>	                                     </a:t>
            </a:r>
          </a:p>
          <a:p>
            <a:endParaRPr lang="de-AT" altLang="de-DE" b="1" dirty="0">
              <a:solidFill>
                <a:srgbClr val="64829B"/>
              </a:solidFill>
              <a:latin typeface="Arial Rounded MT Bold" pitchFamily="34" charset="0"/>
            </a:endParaRPr>
          </a:p>
          <a:p>
            <a:r>
              <a:rPr lang="de-DE" altLang="de-DE" b="1" dirty="0">
                <a:solidFill>
                  <a:srgbClr val="64829B"/>
                </a:solidFill>
                <a:latin typeface="Arial Rounded MT Bold" pitchFamily="34" charset="0"/>
              </a:rPr>
              <a:t> </a:t>
            </a:r>
            <a:endParaRPr lang="de-AT" altLang="de-DE" b="1" dirty="0">
              <a:solidFill>
                <a:srgbClr val="64829B"/>
              </a:solidFill>
              <a:latin typeface="Arial Rounded MT Bold" pitchFamily="34" charset="0"/>
            </a:endParaRPr>
          </a:p>
          <a:p>
            <a:r>
              <a:rPr lang="de-AT" altLang="de-DE" b="1" dirty="0">
                <a:solidFill>
                  <a:srgbClr val="64829B"/>
                </a:solidFill>
                <a:latin typeface="Arial Rounded MT Bold" pitchFamily="34" charset="0"/>
              </a:rPr>
              <a:t>                                                            </a:t>
            </a:r>
            <a:r>
              <a:rPr lang="de-AT" altLang="de-DE" sz="2000" b="1" dirty="0">
                <a:solidFill>
                  <a:srgbClr val="64829B"/>
                </a:solidFill>
                <a:latin typeface="Arial Rounded MT Bold" pitchFamily="34" charset="0"/>
              </a:rPr>
              <a:t>Schule</a:t>
            </a:r>
          </a:p>
          <a:p>
            <a:endParaRPr lang="de-AT" altLang="de-DE" dirty="0"/>
          </a:p>
          <a:p>
            <a:endParaRPr lang="de-AT" altLang="de-DE" dirty="0"/>
          </a:p>
          <a:p>
            <a:endParaRPr lang="de-AT" altLang="de-DE" dirty="0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4629150" y="2276475"/>
            <a:ext cx="0" cy="936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4613275" y="4078288"/>
            <a:ext cx="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6116638" y="3500438"/>
            <a:ext cx="9588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2640013" y="3508375"/>
            <a:ext cx="83978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2124075" y="2276475"/>
            <a:ext cx="1871663" cy="1081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1" name="Gerade Verbindung 10240"/>
          <p:cNvCxnSpPr/>
          <p:nvPr/>
        </p:nvCxnSpPr>
        <p:spPr>
          <a:xfrm>
            <a:off x="5148263" y="2276475"/>
            <a:ext cx="2376487" cy="1081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8" name="Gerade Verbindung 10247"/>
          <p:cNvCxnSpPr/>
          <p:nvPr/>
        </p:nvCxnSpPr>
        <p:spPr>
          <a:xfrm>
            <a:off x="2124075" y="3679825"/>
            <a:ext cx="2046288" cy="1560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0" name="Gerade Verbindung 10249"/>
          <p:cNvCxnSpPr/>
          <p:nvPr/>
        </p:nvCxnSpPr>
        <p:spPr>
          <a:xfrm flipV="1">
            <a:off x="5335588" y="3638550"/>
            <a:ext cx="2189162" cy="142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3" name="Grafik 102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884238"/>
            <a:ext cx="105410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3" descr="C:\Users\Mario\AppData\Local\Microsoft\Windows\INetCache\IE\J0YJ87JT\EV_Fuesse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3746500"/>
            <a:ext cx="603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4" descr="C:\Users\Mario\AppData\Local\Microsoft\Windows\INetCache\IE\1EY2KZ3H\Logo_DSV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4606925"/>
            <a:ext cx="13668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Bild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5516563"/>
            <a:ext cx="952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5" descr="C:\Users\Mario\AppData\Local\Microsoft\Windows\INetCache\IE\TLTCWIUE\family-557122_64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744788"/>
            <a:ext cx="11699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chtungspfeil 1"/>
          <p:cNvSpPr/>
          <p:nvPr/>
        </p:nvSpPr>
        <p:spPr>
          <a:xfrm>
            <a:off x="683887" y="1556792"/>
            <a:ext cx="4320161" cy="1008112"/>
          </a:xfrm>
          <a:prstGeom prst="homePlate">
            <a:avLst/>
          </a:prstGeom>
          <a:solidFill>
            <a:srgbClr val="64829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sz="1600" dirty="0">
                <a:solidFill>
                  <a:schemeClr val="bg1"/>
                </a:solidFill>
              </a:rPr>
              <a:t>Jede Sportart hat ihre eigenen Kriterien zur Aufnahme in das Programm.</a:t>
            </a:r>
          </a:p>
          <a:p>
            <a:pPr>
              <a:defRPr/>
            </a:pPr>
            <a:r>
              <a:rPr lang="de-DE" sz="1400" dirty="0">
                <a:solidFill>
                  <a:schemeClr val="bg1"/>
                </a:solidFill>
              </a:rPr>
              <a:t>(Genauere Informationen dazu finden Sie unter https://www.pzw-bayern.de)</a:t>
            </a:r>
          </a:p>
        </p:txBody>
      </p:sp>
      <p:pic>
        <p:nvPicPr>
          <p:cNvPr id="8197" name="Picture 5" descr="C:\Users\Mario\AppData\Local\Microsoft\Windows\INetCache\IE\J0YJ87JT\information-1028789_6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847725"/>
            <a:ext cx="15954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77900" y="692150"/>
            <a:ext cx="7416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2800" dirty="0">
                <a:solidFill>
                  <a:srgbClr val="64829B"/>
                </a:solidFill>
                <a:latin typeface="Arial Rounded MT Bold" panose="020F0704030504030204" pitchFamily="34" charset="0"/>
              </a:rPr>
              <a:t>3. Wie wird man PZW-Kid?</a:t>
            </a:r>
          </a:p>
        </p:txBody>
      </p:sp>
      <p:sp>
        <p:nvSpPr>
          <p:cNvPr id="4" name="Richtungspfeil 3"/>
          <p:cNvSpPr/>
          <p:nvPr/>
        </p:nvSpPr>
        <p:spPr>
          <a:xfrm>
            <a:off x="726098" y="2956339"/>
            <a:ext cx="5142046" cy="1512169"/>
          </a:xfrm>
          <a:prstGeom prst="homePlate">
            <a:avLst/>
          </a:prstGeom>
          <a:solidFill>
            <a:srgbClr val="64829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sz="1600" dirty="0">
                <a:solidFill>
                  <a:schemeClr val="bg1"/>
                </a:solidFill>
              </a:rPr>
              <a:t>Die Aufnahme in die 5. Jahrgangsstufe setzt einen </a:t>
            </a:r>
            <a:r>
              <a:rPr lang="de-DE" sz="1600" b="1" dirty="0">
                <a:solidFill>
                  <a:schemeClr val="bg1"/>
                </a:solidFill>
              </a:rPr>
              <a:t>bestandenen</a:t>
            </a:r>
            <a:r>
              <a:rPr lang="de-DE" sz="1600" dirty="0">
                <a:solidFill>
                  <a:srgbClr val="F6F4F5"/>
                </a:solidFill>
              </a:rPr>
              <a:t> </a:t>
            </a:r>
            <a:r>
              <a:rPr lang="de-DE" sz="1600" b="1" dirty="0">
                <a:solidFill>
                  <a:srgbClr val="F6F4F5"/>
                </a:solidFill>
              </a:rPr>
              <a:t>Sporteignungstest in der 4. Klasse </a:t>
            </a:r>
            <a:r>
              <a:rPr lang="de-DE" sz="1600" dirty="0">
                <a:solidFill>
                  <a:schemeClr val="bg1"/>
                </a:solidFill>
              </a:rPr>
              <a:t>voraus; dieser wird immer im April / Mai </a:t>
            </a:r>
            <a:r>
              <a:rPr lang="de-DE" sz="1600" dirty="0" err="1">
                <a:solidFill>
                  <a:schemeClr val="bg1"/>
                </a:solidFill>
              </a:rPr>
              <a:t>zusam-men</a:t>
            </a:r>
            <a:r>
              <a:rPr lang="de-DE" sz="1600" dirty="0">
                <a:solidFill>
                  <a:schemeClr val="bg1"/>
                </a:solidFill>
              </a:rPr>
              <a:t> mit dem Gymnasium Hohenschwangau durchgeführt.</a:t>
            </a:r>
          </a:p>
        </p:txBody>
      </p:sp>
      <p:sp>
        <p:nvSpPr>
          <p:cNvPr id="5" name="Richtungspfeil 4"/>
          <p:cNvSpPr/>
          <p:nvPr/>
        </p:nvSpPr>
        <p:spPr>
          <a:xfrm>
            <a:off x="726098" y="4797152"/>
            <a:ext cx="5718110" cy="1368152"/>
          </a:xfrm>
          <a:prstGeom prst="homePlate">
            <a:avLst/>
          </a:prstGeom>
          <a:solidFill>
            <a:srgbClr val="64829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sz="1600" dirty="0">
                <a:solidFill>
                  <a:schemeClr val="bg1"/>
                </a:solidFill>
              </a:rPr>
              <a:t>Ab der 8. bzw. 9. Klasse besteht dann für </a:t>
            </a:r>
            <a:r>
              <a:rPr lang="de-DE" sz="1600" dirty="0" err="1">
                <a:solidFill>
                  <a:schemeClr val="bg1"/>
                </a:solidFill>
              </a:rPr>
              <a:t>AthletenInnen</a:t>
            </a:r>
            <a:r>
              <a:rPr lang="de-DE" sz="1600" dirty="0">
                <a:solidFill>
                  <a:schemeClr val="bg1"/>
                </a:solidFill>
              </a:rPr>
              <a:t> mit Landes- oder Bundeskaderstatus die Möglichkeit, an die Eliteschulen des Sports nach Oberstdorf bzw. Berchtesgaden wechseln.</a:t>
            </a:r>
          </a:p>
        </p:txBody>
      </p:sp>
      <p:sp>
        <p:nvSpPr>
          <p:cNvPr id="6" name="Rechteck 5"/>
          <p:cNvSpPr/>
          <p:nvPr/>
        </p:nvSpPr>
        <p:spPr>
          <a:xfrm>
            <a:off x="6012160" y="2632075"/>
            <a:ext cx="2800314" cy="1949053"/>
          </a:xfrm>
          <a:custGeom>
            <a:avLst/>
            <a:gdLst>
              <a:gd name="connsiteX0" fmla="*/ 0 w 2800314"/>
              <a:gd name="connsiteY0" fmla="*/ 0 h 1949053"/>
              <a:gd name="connsiteX1" fmla="*/ 560063 w 2800314"/>
              <a:gd name="connsiteY1" fmla="*/ 0 h 1949053"/>
              <a:gd name="connsiteX2" fmla="*/ 1036116 w 2800314"/>
              <a:gd name="connsiteY2" fmla="*/ 0 h 1949053"/>
              <a:gd name="connsiteX3" fmla="*/ 1568176 w 2800314"/>
              <a:gd name="connsiteY3" fmla="*/ 0 h 1949053"/>
              <a:gd name="connsiteX4" fmla="*/ 2044229 w 2800314"/>
              <a:gd name="connsiteY4" fmla="*/ 0 h 1949053"/>
              <a:gd name="connsiteX5" fmla="*/ 2800314 w 2800314"/>
              <a:gd name="connsiteY5" fmla="*/ 0 h 1949053"/>
              <a:gd name="connsiteX6" fmla="*/ 2800314 w 2800314"/>
              <a:gd name="connsiteY6" fmla="*/ 467773 h 1949053"/>
              <a:gd name="connsiteX7" fmla="*/ 2800314 w 2800314"/>
              <a:gd name="connsiteY7" fmla="*/ 916055 h 1949053"/>
              <a:gd name="connsiteX8" fmla="*/ 2800314 w 2800314"/>
              <a:gd name="connsiteY8" fmla="*/ 1422809 h 1949053"/>
              <a:gd name="connsiteX9" fmla="*/ 2800314 w 2800314"/>
              <a:gd name="connsiteY9" fmla="*/ 1949053 h 1949053"/>
              <a:gd name="connsiteX10" fmla="*/ 2184245 w 2800314"/>
              <a:gd name="connsiteY10" fmla="*/ 1949053 h 1949053"/>
              <a:gd name="connsiteX11" fmla="*/ 1708192 w 2800314"/>
              <a:gd name="connsiteY11" fmla="*/ 1949053 h 1949053"/>
              <a:gd name="connsiteX12" fmla="*/ 1120126 w 2800314"/>
              <a:gd name="connsiteY12" fmla="*/ 1949053 h 1949053"/>
              <a:gd name="connsiteX13" fmla="*/ 588066 w 2800314"/>
              <a:gd name="connsiteY13" fmla="*/ 1949053 h 1949053"/>
              <a:gd name="connsiteX14" fmla="*/ 0 w 2800314"/>
              <a:gd name="connsiteY14" fmla="*/ 1949053 h 1949053"/>
              <a:gd name="connsiteX15" fmla="*/ 0 w 2800314"/>
              <a:gd name="connsiteY15" fmla="*/ 1461790 h 1949053"/>
              <a:gd name="connsiteX16" fmla="*/ 0 w 2800314"/>
              <a:gd name="connsiteY16" fmla="*/ 1013508 h 1949053"/>
              <a:gd name="connsiteX17" fmla="*/ 0 w 2800314"/>
              <a:gd name="connsiteY17" fmla="*/ 584716 h 1949053"/>
              <a:gd name="connsiteX18" fmla="*/ 0 w 2800314"/>
              <a:gd name="connsiteY18" fmla="*/ 0 h 19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00314" h="1949053" fill="none" extrusionOk="0">
                <a:moveTo>
                  <a:pt x="0" y="0"/>
                </a:moveTo>
                <a:cubicBezTo>
                  <a:pt x="169775" y="-42446"/>
                  <a:pt x="361530" y="36402"/>
                  <a:pt x="560063" y="0"/>
                </a:cubicBezTo>
                <a:cubicBezTo>
                  <a:pt x="758596" y="-36402"/>
                  <a:pt x="833428" y="18219"/>
                  <a:pt x="1036116" y="0"/>
                </a:cubicBezTo>
                <a:cubicBezTo>
                  <a:pt x="1238804" y="-18219"/>
                  <a:pt x="1304588" y="47107"/>
                  <a:pt x="1568176" y="0"/>
                </a:cubicBezTo>
                <a:cubicBezTo>
                  <a:pt x="1831764" y="-47107"/>
                  <a:pt x="1813699" y="37948"/>
                  <a:pt x="2044229" y="0"/>
                </a:cubicBezTo>
                <a:cubicBezTo>
                  <a:pt x="2274759" y="-37948"/>
                  <a:pt x="2591579" y="3219"/>
                  <a:pt x="2800314" y="0"/>
                </a:cubicBezTo>
                <a:cubicBezTo>
                  <a:pt x="2846072" y="195589"/>
                  <a:pt x="2779857" y="337238"/>
                  <a:pt x="2800314" y="467773"/>
                </a:cubicBezTo>
                <a:cubicBezTo>
                  <a:pt x="2820771" y="598308"/>
                  <a:pt x="2771968" y="782283"/>
                  <a:pt x="2800314" y="916055"/>
                </a:cubicBezTo>
                <a:cubicBezTo>
                  <a:pt x="2828660" y="1049827"/>
                  <a:pt x="2745892" y="1171307"/>
                  <a:pt x="2800314" y="1422809"/>
                </a:cubicBezTo>
                <a:cubicBezTo>
                  <a:pt x="2854736" y="1674311"/>
                  <a:pt x="2799213" y="1781130"/>
                  <a:pt x="2800314" y="1949053"/>
                </a:cubicBezTo>
                <a:cubicBezTo>
                  <a:pt x="2623760" y="1956994"/>
                  <a:pt x="2311929" y="1921342"/>
                  <a:pt x="2184245" y="1949053"/>
                </a:cubicBezTo>
                <a:cubicBezTo>
                  <a:pt x="2056561" y="1976764"/>
                  <a:pt x="1944165" y="1909059"/>
                  <a:pt x="1708192" y="1949053"/>
                </a:cubicBezTo>
                <a:cubicBezTo>
                  <a:pt x="1472219" y="1989047"/>
                  <a:pt x="1408781" y="1920382"/>
                  <a:pt x="1120126" y="1949053"/>
                </a:cubicBezTo>
                <a:cubicBezTo>
                  <a:pt x="831471" y="1977724"/>
                  <a:pt x="811196" y="1886885"/>
                  <a:pt x="588066" y="1949053"/>
                </a:cubicBezTo>
                <a:cubicBezTo>
                  <a:pt x="364936" y="2011221"/>
                  <a:pt x="215731" y="1924076"/>
                  <a:pt x="0" y="1949053"/>
                </a:cubicBezTo>
                <a:cubicBezTo>
                  <a:pt x="-2659" y="1846048"/>
                  <a:pt x="37074" y="1689712"/>
                  <a:pt x="0" y="1461790"/>
                </a:cubicBezTo>
                <a:cubicBezTo>
                  <a:pt x="-37074" y="1233868"/>
                  <a:pt x="31349" y="1170420"/>
                  <a:pt x="0" y="1013508"/>
                </a:cubicBezTo>
                <a:cubicBezTo>
                  <a:pt x="-31349" y="856596"/>
                  <a:pt x="6581" y="703290"/>
                  <a:pt x="0" y="584716"/>
                </a:cubicBezTo>
                <a:cubicBezTo>
                  <a:pt x="-6581" y="466142"/>
                  <a:pt x="33527" y="241547"/>
                  <a:pt x="0" y="0"/>
                </a:cubicBezTo>
                <a:close/>
              </a:path>
              <a:path w="2800314" h="1949053" stroke="0" extrusionOk="0">
                <a:moveTo>
                  <a:pt x="0" y="0"/>
                </a:moveTo>
                <a:cubicBezTo>
                  <a:pt x="105318" y="-29991"/>
                  <a:pt x="359846" y="33784"/>
                  <a:pt x="504057" y="0"/>
                </a:cubicBezTo>
                <a:cubicBezTo>
                  <a:pt x="648268" y="-33784"/>
                  <a:pt x="876280" y="54138"/>
                  <a:pt x="1008113" y="0"/>
                </a:cubicBezTo>
                <a:cubicBezTo>
                  <a:pt x="1139946" y="-54138"/>
                  <a:pt x="1350634" y="29005"/>
                  <a:pt x="1512170" y="0"/>
                </a:cubicBezTo>
                <a:cubicBezTo>
                  <a:pt x="1673706" y="-29005"/>
                  <a:pt x="1808684" y="7168"/>
                  <a:pt x="2016226" y="0"/>
                </a:cubicBezTo>
                <a:cubicBezTo>
                  <a:pt x="2223768" y="-7168"/>
                  <a:pt x="2492287" y="22148"/>
                  <a:pt x="2800314" y="0"/>
                </a:cubicBezTo>
                <a:cubicBezTo>
                  <a:pt x="2816464" y="144619"/>
                  <a:pt x="2755720" y="315923"/>
                  <a:pt x="2800314" y="448282"/>
                </a:cubicBezTo>
                <a:cubicBezTo>
                  <a:pt x="2844908" y="580641"/>
                  <a:pt x="2749459" y="701194"/>
                  <a:pt x="2800314" y="935545"/>
                </a:cubicBezTo>
                <a:cubicBezTo>
                  <a:pt x="2851169" y="1169896"/>
                  <a:pt x="2774356" y="1207780"/>
                  <a:pt x="2800314" y="1422809"/>
                </a:cubicBezTo>
                <a:cubicBezTo>
                  <a:pt x="2826272" y="1637838"/>
                  <a:pt x="2742968" y="1722469"/>
                  <a:pt x="2800314" y="1949053"/>
                </a:cubicBezTo>
                <a:cubicBezTo>
                  <a:pt x="2646450" y="1998008"/>
                  <a:pt x="2464439" y="1906266"/>
                  <a:pt x="2296257" y="1949053"/>
                </a:cubicBezTo>
                <a:cubicBezTo>
                  <a:pt x="2128075" y="1991840"/>
                  <a:pt x="1962134" y="1945060"/>
                  <a:pt x="1680188" y="1949053"/>
                </a:cubicBezTo>
                <a:cubicBezTo>
                  <a:pt x="1398242" y="1953046"/>
                  <a:pt x="1411780" y="1918776"/>
                  <a:pt x="1148129" y="1949053"/>
                </a:cubicBezTo>
                <a:cubicBezTo>
                  <a:pt x="884478" y="1979330"/>
                  <a:pt x="764338" y="1915709"/>
                  <a:pt x="644072" y="1949053"/>
                </a:cubicBezTo>
                <a:cubicBezTo>
                  <a:pt x="523806" y="1982397"/>
                  <a:pt x="189674" y="1911892"/>
                  <a:pt x="0" y="1949053"/>
                </a:cubicBezTo>
                <a:cubicBezTo>
                  <a:pt x="-2440" y="1757570"/>
                  <a:pt x="49388" y="1606988"/>
                  <a:pt x="0" y="1461790"/>
                </a:cubicBezTo>
                <a:cubicBezTo>
                  <a:pt x="-49388" y="1316592"/>
                  <a:pt x="30559" y="1164095"/>
                  <a:pt x="0" y="955036"/>
                </a:cubicBezTo>
                <a:cubicBezTo>
                  <a:pt x="-30559" y="745977"/>
                  <a:pt x="54748" y="627740"/>
                  <a:pt x="0" y="487263"/>
                </a:cubicBezTo>
                <a:cubicBezTo>
                  <a:pt x="-54748" y="346786"/>
                  <a:pt x="17338" y="181171"/>
                  <a:pt x="0" y="0"/>
                </a:cubicBezTo>
                <a:close/>
              </a:path>
            </a:pathLst>
          </a:custGeom>
          <a:solidFill>
            <a:srgbClr val="A0C4DC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426397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sz="1600" dirty="0">
                <a:solidFill>
                  <a:schemeClr val="tx1"/>
                </a:solidFill>
              </a:rPr>
              <a:t>Der </a:t>
            </a:r>
            <a:r>
              <a:rPr lang="de-DE" sz="1600" b="1" dirty="0">
                <a:solidFill>
                  <a:schemeClr val="bg1"/>
                </a:solidFill>
              </a:rPr>
              <a:t>Termin für das Frühjahr 2023 ist voraussichtlich der 21.4. </a:t>
            </a:r>
            <a:r>
              <a:rPr lang="de-DE" sz="1600" dirty="0">
                <a:solidFill>
                  <a:schemeClr val="tx1"/>
                </a:solidFill>
              </a:rPr>
              <a:t>Bitte beachten Sie dazu auch die Informationen auf der Homepage des Gymnasiums Hohenschwangau.</a:t>
            </a:r>
          </a:p>
        </p:txBody>
      </p:sp>
      <p:sp>
        <p:nvSpPr>
          <p:cNvPr id="7" name="Eingekerbter Pfeil nach rechts 6"/>
          <p:cNvSpPr/>
          <p:nvPr/>
        </p:nvSpPr>
        <p:spPr>
          <a:xfrm rot="5400000">
            <a:off x="7212013" y="2508250"/>
            <a:ext cx="265112" cy="2174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908720"/>
            <a:ext cx="7129462" cy="863600"/>
          </a:xfrm>
        </p:spPr>
        <p:txBody>
          <a:bodyPr/>
          <a:lstStyle/>
          <a:p>
            <a:pPr eaLnBrk="1" hangingPunct="1"/>
            <a:br>
              <a:rPr lang="de-DE" altLang="de-DE" sz="3200" b="1" dirty="0">
                <a:latin typeface="Arial Rounded MT Bold" pitchFamily="34" charset="0"/>
              </a:rPr>
            </a:br>
            <a:br>
              <a:rPr lang="de-DE" altLang="de-DE" sz="3200" b="1" dirty="0">
                <a:latin typeface="Arial Rounded MT Bold" pitchFamily="34" charset="0"/>
              </a:rPr>
            </a:br>
            <a:br>
              <a:rPr lang="de-DE" altLang="de-DE" sz="3200" b="1" dirty="0">
                <a:latin typeface="Arial Rounded MT Bold" pitchFamily="34" charset="0"/>
              </a:rPr>
            </a:br>
            <a:r>
              <a:rPr lang="de-DE" altLang="de-DE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4.Wie können </a:t>
            </a:r>
            <a:r>
              <a:rPr lang="de-DE" altLang="de-DE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SportlerInnen</a:t>
            </a:r>
            <a:r>
              <a:rPr lang="de-DE" altLang="de-DE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 vom </a:t>
            </a:r>
            <a:br>
              <a:rPr lang="de-DE" altLang="de-DE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</a:br>
            <a:r>
              <a:rPr lang="de-DE" alt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    </a:t>
            </a:r>
            <a:r>
              <a:rPr lang="de-DE" altLang="de-DE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Programm profitieren?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87450" y="1628775"/>
            <a:ext cx="6840538" cy="5894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1600" dirty="0">
                <a:solidFill>
                  <a:srgbClr val="64829B"/>
                </a:solidFill>
              </a:rPr>
              <a:t>Wir bieten unseren jungen </a:t>
            </a:r>
            <a:r>
              <a:rPr lang="de-DE" sz="1600" dirty="0" err="1">
                <a:solidFill>
                  <a:srgbClr val="64829B"/>
                </a:solidFill>
              </a:rPr>
              <a:t>LeistungssportlerInnen</a:t>
            </a:r>
            <a:r>
              <a:rPr lang="de-DE" sz="1600" dirty="0">
                <a:solidFill>
                  <a:srgbClr val="64829B"/>
                </a:solidFill>
              </a:rPr>
              <a:t> zahlreiche Hilfestellungen an, um sowohl schulisch als auch sportlich erfolgreich zu sein: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600" b="1" dirty="0">
                <a:solidFill>
                  <a:srgbClr val="64829B"/>
                </a:solidFill>
              </a:rPr>
              <a:t>2 </a:t>
            </a:r>
            <a:r>
              <a:rPr lang="de-DE" sz="1600" b="1" dirty="0" err="1">
                <a:solidFill>
                  <a:srgbClr val="64829B"/>
                </a:solidFill>
              </a:rPr>
              <a:t>Projektkoodinatorinnen</a:t>
            </a:r>
            <a:r>
              <a:rPr lang="de-DE" sz="1600" b="1" dirty="0">
                <a:solidFill>
                  <a:srgbClr val="64829B"/>
                </a:solidFill>
              </a:rPr>
              <a:t> </a:t>
            </a:r>
            <a:r>
              <a:rPr lang="de-DE" sz="1600" dirty="0">
                <a:solidFill>
                  <a:srgbClr val="64829B"/>
                </a:solidFill>
              </a:rPr>
              <a:t>als Ansprechpartner</a:t>
            </a:r>
            <a:r>
              <a:rPr lang="de-DE" sz="1600" b="1" dirty="0">
                <a:solidFill>
                  <a:srgbClr val="64829B"/>
                </a:solidFill>
              </a:rPr>
              <a:t>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600" b="1" dirty="0">
                <a:solidFill>
                  <a:srgbClr val="64829B"/>
                </a:solidFill>
              </a:rPr>
              <a:t>Freistellung</a:t>
            </a:r>
            <a:r>
              <a:rPr lang="de-DE" sz="1600" dirty="0">
                <a:solidFill>
                  <a:srgbClr val="64829B"/>
                </a:solidFill>
              </a:rPr>
              <a:t> für Wettkämpfe und Trainingseinheiten auch unter der Schulwoche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600" dirty="0">
                <a:solidFill>
                  <a:srgbClr val="64829B"/>
                </a:solidFill>
              </a:rPr>
              <a:t>Möglichkeit des </a:t>
            </a:r>
            <a:r>
              <a:rPr lang="de-DE" sz="1600" b="1" dirty="0">
                <a:solidFill>
                  <a:srgbClr val="64829B"/>
                </a:solidFill>
              </a:rPr>
              <a:t>Nachführunterrichts</a:t>
            </a:r>
            <a:r>
              <a:rPr lang="de-DE" sz="1600" dirty="0">
                <a:solidFill>
                  <a:srgbClr val="64829B"/>
                </a:solidFill>
              </a:rPr>
              <a:t> in den Hauptfächern durch Fachlehrkräfte, wenn durch sportbedingte Abwesenheit wichtiger Stoff verpasst wurde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600" b="1" dirty="0">
                <a:solidFill>
                  <a:srgbClr val="64829B"/>
                </a:solidFill>
              </a:rPr>
              <a:t>Rücksichtnahme bezüglich Hausaufgaben und Leistungserhebungen </a:t>
            </a:r>
            <a:r>
              <a:rPr lang="de-DE" sz="1600" dirty="0">
                <a:solidFill>
                  <a:srgbClr val="64829B"/>
                </a:solidFill>
              </a:rPr>
              <a:t>nach langen Trainings- oder Wettkampfwochenenden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600" b="1" dirty="0">
                <a:solidFill>
                  <a:srgbClr val="64829B"/>
                </a:solidFill>
              </a:rPr>
              <a:t>Austausch zwischen Schule und Verein</a:t>
            </a:r>
            <a:r>
              <a:rPr lang="de-DE" sz="1600" dirty="0">
                <a:solidFill>
                  <a:srgbClr val="64829B"/>
                </a:solidFill>
              </a:rPr>
              <a:t> für eine bestmögliche Entwicklung der PZW-Kids</a:t>
            </a:r>
          </a:p>
          <a:p>
            <a:pPr>
              <a:defRPr/>
            </a:pPr>
            <a:endParaRPr lang="de-DE" dirty="0"/>
          </a:p>
          <a:p>
            <a:pPr marL="285750" indent="-285750">
              <a:buFontTx/>
              <a:buChar char="-"/>
              <a:defRPr/>
            </a:pPr>
            <a:endParaRPr lang="de-DE" dirty="0"/>
          </a:p>
          <a:p>
            <a:pPr marL="285750" indent="-285750">
              <a:buFontTx/>
              <a:buChar char="-"/>
              <a:defRPr/>
            </a:pPr>
            <a:endParaRPr lang="de-DE" b="1" dirty="0"/>
          </a:p>
          <a:p>
            <a:pPr>
              <a:defRPr/>
            </a:pPr>
            <a:r>
              <a:rPr lang="de-DE" dirty="0"/>
              <a:t>    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69081"/>
            <a:ext cx="8018462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619672" y="3269536"/>
            <a:ext cx="20162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alibri" panose="020F0502020204030204" pitchFamily="34" charset="0"/>
              </a:rPr>
              <a:t>Doris Kutter</a:t>
            </a:r>
            <a:endParaRPr lang="de-DE" sz="1200" dirty="0">
              <a:latin typeface="Calibri" panose="020F0502020204030204" pitchFamily="34" charset="0"/>
            </a:endParaRPr>
          </a:p>
          <a:p>
            <a:r>
              <a:rPr lang="de-DE" sz="1100" dirty="0">
                <a:latin typeface="Calibri" panose="020F0502020204030204" pitchFamily="34" charset="0"/>
              </a:rPr>
              <a:t>doris.kutter@rsfuessen.de</a:t>
            </a:r>
          </a:p>
          <a:p>
            <a:r>
              <a:rPr lang="de-DE" sz="1200" b="1" dirty="0">
                <a:latin typeface="Calibri" panose="020F0502020204030204" pitchFamily="34" charset="0"/>
              </a:rPr>
              <a:t>Elisabeth Winkler</a:t>
            </a:r>
            <a:endParaRPr lang="de-DE" sz="1200" dirty="0">
              <a:latin typeface="Calibri" panose="020F0502020204030204" pitchFamily="34" charset="0"/>
            </a:endParaRPr>
          </a:p>
          <a:p>
            <a:r>
              <a:rPr lang="de-DE" sz="1100" dirty="0">
                <a:latin typeface="Calibri" panose="020F0502020204030204" pitchFamily="34" charset="0"/>
              </a:rPr>
              <a:t>elisabeth.winkler@rsfuessen.de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Bildergebnis für Vielen Dank"/>
          <p:cNvSpPr>
            <a:spLocks noChangeAspect="1" noChangeArrowheads="1"/>
          </p:cNvSpPr>
          <p:nvPr/>
        </p:nvSpPr>
        <p:spPr bwMode="auto">
          <a:xfrm>
            <a:off x="-39688" y="-136525"/>
            <a:ext cx="30480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Verdana" pitchFamily="34" charset="0"/>
            </a:endParaRPr>
          </a:p>
        </p:txBody>
      </p:sp>
      <p:graphicFrame>
        <p:nvGraphicFramePr>
          <p:cNvPr id="12291" name="Objekt 7"/>
          <p:cNvGraphicFramePr>
            <a:graphicFrameLocks noChangeAspect="1"/>
          </p:cNvGraphicFramePr>
          <p:nvPr/>
        </p:nvGraphicFramePr>
        <p:xfrm>
          <a:off x="1116013" y="1052513"/>
          <a:ext cx="6875462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4266615" imgH="2994816" progId="CorelDRAW.Graphic.14">
                  <p:embed/>
                </p:oleObj>
              </mc:Choice>
              <mc:Fallback>
                <p:oleObj name="CorelDRAW" r:id="rId2" imgW="4266615" imgH="2994816" progId="CorelDRAW.Graphic.14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052513"/>
                        <a:ext cx="6875462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350</Words>
  <Application>Microsoft Office PowerPoint</Application>
  <PresentationFormat>Bildschirmpräsentation (4:3)</PresentationFormat>
  <Paragraphs>57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Calibri</vt:lpstr>
      <vt:lpstr>Constantia</vt:lpstr>
      <vt:lpstr>Verdana</vt:lpstr>
      <vt:lpstr>Wingdings 2</vt:lpstr>
      <vt:lpstr>Hyperion</vt:lpstr>
      <vt:lpstr>CorelDRAW</vt:lpstr>
      <vt:lpstr>PowerPoint-Präsentation</vt:lpstr>
      <vt:lpstr>1. Was ist das PZW Programm?</vt:lpstr>
      <vt:lpstr>PowerPoint-Präsentation</vt:lpstr>
      <vt:lpstr>PowerPoint-Präsentation</vt:lpstr>
      <vt:lpstr>   4.Wie können SportlerInnen vom      Programm profitieren?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Klassenelternversammlung 6b</dc:title>
  <dc:creator>Toni</dc:creator>
  <cp:lastModifiedBy>Doris Kutter</cp:lastModifiedBy>
  <cp:revision>345</cp:revision>
  <cp:lastPrinted>2016-09-15T10:21:40Z</cp:lastPrinted>
  <dcterms:created xsi:type="dcterms:W3CDTF">2014-10-04T15:42:31Z</dcterms:created>
  <dcterms:modified xsi:type="dcterms:W3CDTF">2023-03-19T16:01:35Z</dcterms:modified>
</cp:coreProperties>
</file>